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31"/>
  </p:notesMasterIdLst>
  <p:sldIdLst>
    <p:sldId id="441" r:id="rId5"/>
    <p:sldId id="540" r:id="rId6"/>
    <p:sldId id="442" r:id="rId7"/>
    <p:sldId id="343" r:id="rId8"/>
    <p:sldId id="443" r:id="rId9"/>
    <p:sldId id="566" r:id="rId10"/>
    <p:sldId id="445" r:id="rId11"/>
    <p:sldId id="547" r:id="rId12"/>
    <p:sldId id="548" r:id="rId13"/>
    <p:sldId id="549" r:id="rId14"/>
    <p:sldId id="555" r:id="rId15"/>
    <p:sldId id="556" r:id="rId16"/>
    <p:sldId id="557" r:id="rId17"/>
    <p:sldId id="559" r:id="rId18"/>
    <p:sldId id="564" r:id="rId19"/>
    <p:sldId id="565" r:id="rId20"/>
    <p:sldId id="560" r:id="rId21"/>
    <p:sldId id="562" r:id="rId22"/>
    <p:sldId id="561" r:id="rId23"/>
    <p:sldId id="563" r:id="rId24"/>
    <p:sldId id="546" r:id="rId25"/>
    <p:sldId id="551" r:id="rId26"/>
    <p:sldId id="552" r:id="rId27"/>
    <p:sldId id="550" r:id="rId28"/>
    <p:sldId id="542" r:id="rId29"/>
    <p:sldId id="348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366"/>
    <a:srgbClr val="474BF9"/>
    <a:srgbClr val="0000FF"/>
    <a:srgbClr val="FFB757"/>
    <a:srgbClr val="FFC475"/>
    <a:srgbClr val="FFB44F"/>
    <a:srgbClr val="FFC679"/>
    <a:srgbClr val="FFCD8B"/>
    <a:srgbClr val="FFC981"/>
    <a:srgbClr val="FFD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105" d="100"/>
          <a:sy n="105" d="100"/>
        </p:scale>
        <p:origin x="802" y="29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2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604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2812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2980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2583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427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0117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383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2189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98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1500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2044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031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447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9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laksysrishi/soil_classification/blob/main/(IPYNB)au2021107015_rishiganeshl_naan_mudhalvan_project.ipynb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10.1016/j.jterra.2016.03.00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aksysrishi/soil_classification" TargetMode="External"/><Relationship Id="rId5" Type="http://schemas.openxmlformats.org/officeDocument/2006/relationships/hyperlink" Target="https://github.com/laksysrishi/soil_classification/blob/main/(IPYNB)au2021107015_rishiganeshl_naan_mudhalvan_project.ipynb" TargetMode="External"/><Relationship Id="rId4" Type="http://schemas.openxmlformats.org/officeDocument/2006/relationships/hyperlink" Target="https://www.kaggle.com/code/sathyanarayanrao89/lstm-for-soil-moisture-predic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sathyanarayanrao89/lstm-for-soil-moisture-predic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437515"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Satellite Data-Based Soil Texture Classification Using Random Forests Classifier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4974417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Name: Rishi Ganesh L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Id: au2021107015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College of Engineering Guindy, Anna University, Chennai -25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Data Overview: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shape of the dataset is found by </a:t>
            </a:r>
            <a:r>
              <a:rPr lang="en-US" dirty="0" err="1">
                <a:latin typeface="+mn-lt"/>
              </a:rPr>
              <a:t>df.shape</a:t>
            </a:r>
            <a:endParaRPr lang="en-US" dirty="0">
              <a:latin typeface="+mn-lt"/>
            </a:endParaRP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descriptive statistics is found by </a:t>
            </a:r>
            <a:r>
              <a:rPr lang="en-US" dirty="0" err="1">
                <a:latin typeface="+mn-lt"/>
              </a:rPr>
              <a:t>df.describe</a:t>
            </a:r>
            <a:r>
              <a:rPr lang="en-US" dirty="0">
                <a:latin typeface="+mn-lt"/>
              </a:rPr>
              <a:t>()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folium package in Python, the datapoints are visualized in Open Street Maps.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2A027324-4DCC-6A81-ECAD-47291B769FD9}"/>
              </a:ext>
            </a:extLst>
          </p:cNvPr>
          <p:cNvSpPr txBox="1">
            <a:spLocks/>
          </p:cNvSpPr>
          <p:nvPr/>
        </p:nvSpPr>
        <p:spPr>
          <a:xfrm>
            <a:off x="132397" y="2617235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Data Preprocessing:</a:t>
            </a:r>
          </a:p>
        </p:txBody>
      </p:sp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8AFDE5A9-2A33-4BA7-BE9A-DE947A4F6A00}"/>
              </a:ext>
            </a:extLst>
          </p:cNvPr>
          <p:cNvSpPr txBox="1">
            <a:spLocks/>
          </p:cNvSpPr>
          <p:nvPr/>
        </p:nvSpPr>
        <p:spPr>
          <a:xfrm>
            <a:off x="132397" y="3034516"/>
            <a:ext cx="755775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Upon visualization, it is found that few points are outside Germany. So using Germany shapefile, points outside Germany border are discarded.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Missing values are removed.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Duplicate values are removed.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DD346-F1F0-6505-DBB6-CC328354DE93}"/>
              </a:ext>
            </a:extLst>
          </p:cNvPr>
          <p:cNvSpPr/>
          <p:nvPr/>
        </p:nvSpPr>
        <p:spPr>
          <a:xfrm>
            <a:off x="101600" y="72571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D59DB-9374-FB4E-0B82-D2ABFB462577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53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Feature Engineering: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8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‘time’ feature is removed as no temporal analysis would be performed by our objective.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Two satellites’ soil moisture values are averaged </a:t>
            </a:r>
            <a:r>
              <a:rPr lang="en-US" dirty="0"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and appended in a new column.</a:t>
            </a:r>
            <a:endParaRPr lang="en-US" dirty="0">
              <a:latin typeface="+mn-lt"/>
            </a:endParaRP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2A027324-4DCC-6A81-ECAD-47291B769FD9}"/>
              </a:ext>
            </a:extLst>
          </p:cNvPr>
          <p:cNvSpPr txBox="1">
            <a:spLocks/>
          </p:cNvSpPr>
          <p:nvPr/>
        </p:nvSpPr>
        <p:spPr>
          <a:xfrm>
            <a:off x="123208" y="2213809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Outliers Handling:</a:t>
            </a:r>
          </a:p>
        </p:txBody>
      </p:sp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8AFDE5A9-2A33-4BA7-BE9A-DE947A4F6A00}"/>
              </a:ext>
            </a:extLst>
          </p:cNvPr>
          <p:cNvSpPr txBox="1">
            <a:spLocks/>
          </p:cNvSpPr>
          <p:nvPr/>
        </p:nvSpPr>
        <p:spPr>
          <a:xfrm>
            <a:off x="123208" y="2571750"/>
            <a:ext cx="7557752" cy="8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z-scores method, presence of outliers has been found.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Outliers are removed from the dataset.</a:t>
            </a:r>
          </a:p>
        </p:txBody>
      </p:sp>
      <p:sp>
        <p:nvSpPr>
          <p:cNvPr id="7" name="Google Shape;62;g5fab984687_2_0">
            <a:extLst>
              <a:ext uri="{FF2B5EF4-FFF2-40B4-BE49-F238E27FC236}">
                <a16:creationId xmlns:a16="http://schemas.microsoft.com/office/drawing/2014/main" id="{C381CB20-F400-0B55-32DD-3010DB228847}"/>
              </a:ext>
            </a:extLst>
          </p:cNvPr>
          <p:cNvSpPr txBox="1">
            <a:spLocks/>
          </p:cNvSpPr>
          <p:nvPr/>
        </p:nvSpPr>
        <p:spPr>
          <a:xfrm>
            <a:off x="132397" y="3277397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Data Transformation:</a:t>
            </a:r>
          </a:p>
        </p:txBody>
      </p:sp>
      <p:sp>
        <p:nvSpPr>
          <p:cNvPr id="8" name="Google Shape;62;g5fab984687_2_0">
            <a:extLst>
              <a:ext uri="{FF2B5EF4-FFF2-40B4-BE49-F238E27FC236}">
                <a16:creationId xmlns:a16="http://schemas.microsoft.com/office/drawing/2014/main" id="{50A0825E-44A9-1D45-71E0-BBDAAB6984EF}"/>
              </a:ext>
            </a:extLst>
          </p:cNvPr>
          <p:cNvSpPr txBox="1">
            <a:spLocks/>
          </p:cNvSpPr>
          <p:nvPr/>
        </p:nvSpPr>
        <p:spPr>
          <a:xfrm>
            <a:off x="123208" y="3665008"/>
            <a:ext cx="7557752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min-max method, features (</a:t>
            </a:r>
            <a:r>
              <a:rPr lang="en-US" dirty="0" err="1">
                <a:latin typeface="+mn-lt"/>
              </a:rPr>
              <a:t>sand_content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silt_content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clay_content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sm_aux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sm_tgt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sm_avg</a:t>
            </a:r>
            <a:r>
              <a:rPr lang="en-US" dirty="0">
                <a:latin typeface="+mn-lt"/>
              </a:rPr>
              <a:t>) are normalized.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A1D27-0370-9B17-6051-E8682BD6577D}"/>
              </a:ext>
            </a:extLst>
          </p:cNvPr>
          <p:cNvSpPr/>
          <p:nvPr/>
        </p:nvSpPr>
        <p:spPr>
          <a:xfrm>
            <a:off x="101600" y="72571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B2771-531B-AAA9-E6F0-FE37312CABDD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26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Exploratory Data Analysis: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8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</a:t>
            </a:r>
            <a:r>
              <a:rPr lang="en-US" dirty="0" err="1">
                <a:latin typeface="+mn-lt"/>
              </a:rPr>
              <a:t>df.corr</a:t>
            </a:r>
            <a:r>
              <a:rPr lang="en-US" dirty="0">
                <a:latin typeface="+mn-lt"/>
              </a:rPr>
              <a:t>() function, correlation matrix can be generated.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distribution of soil moisture is estimated by the histogram distribution.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376D3-9D52-2348-FC55-6E94B51C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14" y="2299199"/>
            <a:ext cx="3261558" cy="2142670"/>
          </a:xfrm>
          <a:prstGeom prst="rect">
            <a:avLst/>
          </a:prstGeom>
        </p:spPr>
      </p:pic>
      <p:sp>
        <p:nvSpPr>
          <p:cNvPr id="9" name="Google Shape;62;g5fab984687_2_0">
            <a:extLst>
              <a:ext uri="{FF2B5EF4-FFF2-40B4-BE49-F238E27FC236}">
                <a16:creationId xmlns:a16="http://schemas.microsoft.com/office/drawing/2014/main" id="{30315E02-23FC-57C3-30AE-A0A20BBB2276}"/>
              </a:ext>
            </a:extLst>
          </p:cNvPr>
          <p:cNvSpPr txBox="1">
            <a:spLocks/>
          </p:cNvSpPr>
          <p:nvPr/>
        </p:nvSpPr>
        <p:spPr>
          <a:xfrm>
            <a:off x="3705464" y="2364512"/>
            <a:ext cx="4662022" cy="188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Syntax: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sns.histplot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(</a:t>
            </a: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df_normalized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['</a:t>
            </a: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sm_avg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'], bins=30, </a:t>
            </a: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kde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=True, color='blue', </a:t>
            </a: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edgecolor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='black')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 significant portion of the land, specifically more than 50%, the soil moisture values are below 40%.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00AAE-A6CB-ED81-CD57-152AB1D80828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1FF9E-DD63-4148-EADB-EBF09E2294C3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00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Exploratory Data Analysis: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103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There are no clear correlations between soil moisture content and composition, according to the correlation plots.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absence of a distinct trend may indicate the influence of artificial irrigation.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95094-5E65-1B4F-4792-03764D33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0" y="2571750"/>
            <a:ext cx="7879489" cy="22684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8E4F82-7E7D-4E5E-8BD7-9EBC9A123990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17875-D0D7-B14D-B7AE-5A2605FD4FA0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7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Feature Engineering – Adding the target variable: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Based on the conditions provided by USDA classification of soil texture, soil texture attribute is added to the dataset.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358AE-A74F-2327-F030-1718F643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07" y="1981163"/>
            <a:ext cx="3345022" cy="2767888"/>
          </a:xfrm>
          <a:prstGeom prst="rect">
            <a:avLst/>
          </a:prstGeom>
        </p:spPr>
      </p:pic>
      <p:sp>
        <p:nvSpPr>
          <p:cNvPr id="8" name="Google Shape;62;g5fab984687_2_0">
            <a:extLst>
              <a:ext uri="{FF2B5EF4-FFF2-40B4-BE49-F238E27FC236}">
                <a16:creationId xmlns:a16="http://schemas.microsoft.com/office/drawing/2014/main" id="{184C8A7D-4960-9B46-B081-330019A61609}"/>
              </a:ext>
            </a:extLst>
          </p:cNvPr>
          <p:cNvSpPr txBox="1">
            <a:spLocks/>
          </p:cNvSpPr>
          <p:nvPr/>
        </p:nvSpPr>
        <p:spPr>
          <a:xfrm>
            <a:off x="3902084" y="2069079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Feature Selection:</a:t>
            </a:r>
          </a:p>
        </p:txBody>
      </p:sp>
      <p:sp>
        <p:nvSpPr>
          <p:cNvPr id="9" name="Google Shape;62;g5fab984687_2_0">
            <a:extLst>
              <a:ext uri="{FF2B5EF4-FFF2-40B4-BE49-F238E27FC236}">
                <a16:creationId xmlns:a16="http://schemas.microsoft.com/office/drawing/2014/main" id="{2F4910FB-64F5-22C8-6B3B-135BA97CB808}"/>
              </a:ext>
            </a:extLst>
          </p:cNvPr>
          <p:cNvSpPr txBox="1">
            <a:spLocks/>
          </p:cNvSpPr>
          <p:nvPr/>
        </p:nvSpPr>
        <p:spPr>
          <a:xfrm>
            <a:off x="3902084" y="2528498"/>
            <a:ext cx="4817717" cy="199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Soil moisture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Silt content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Clay content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Average soil moisture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>
                <a:latin typeface="+mn-lt"/>
              </a:rPr>
              <a:t>are considered for classifying the dataset with ML Algorithm.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7DD5B-AB9B-2EDB-57D4-9282BE6DF4F3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D393D-2B85-BEA4-7ACD-67520954BBEE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Selection of ML Model – Random Forests: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272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>
                <a:latin typeface="+mn-lt"/>
              </a:rPr>
              <a:t>Working: 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algorithm generates numerous decision trees during training.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Each tree contributes to the final prediction by voting for the most common class.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>
                <a:latin typeface="+mn-lt"/>
              </a:rPr>
              <a:t>Random Selection of Features and Data: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each decision tree, a random subset of features and training data is selected.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This randomness introduces diversity among the trees, reducing the risk of overfitting.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7DD5B-AB9B-2EDB-57D4-9282BE6DF4F3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CE74A-1116-74BC-E954-45BAC013AA91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35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Selection of ML Model – Random Forests: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>
                <a:latin typeface="+mn-lt"/>
              </a:rPr>
              <a:t>Mode of Categorization Classes: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final prediction is determined by the class that appears most frequently among the predictions of all decision trees.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This ensemble approach improves the overall accuracy and robustness of the model.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Contributes to the final prediction by voting for the most common class.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>
                <a:latin typeface="+mn-lt"/>
              </a:rPr>
              <a:t>Random Selection of Features and Data: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each decision tree, a random subset of features and training data is selected.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This randomness introduces diversity among the trees, reducing the risk of overfitting.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7DD5B-AB9B-2EDB-57D4-9282BE6DF4F3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AD23D-539B-C9C9-CB7E-00207A8ED818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3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Creation and Training of ML Model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scikit learn library, test data and training data are split from the dataset.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Random forest model is initiated and the labels are encoded to supply into the model as input.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model is trained by the input data.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F40882C-EDC6-0ED7-C1C0-E1488B79B14F}"/>
              </a:ext>
            </a:extLst>
          </p:cNvPr>
          <p:cNvSpPr txBox="1">
            <a:spLocks/>
          </p:cNvSpPr>
          <p:nvPr/>
        </p:nvSpPr>
        <p:spPr>
          <a:xfrm>
            <a:off x="5800980" y="3071116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Testing of ML Model</a:t>
            </a:r>
          </a:p>
        </p:txBody>
      </p:sp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3E188645-4673-065D-DE23-456A47E1CC5E}"/>
              </a:ext>
            </a:extLst>
          </p:cNvPr>
          <p:cNvSpPr txBox="1">
            <a:spLocks/>
          </p:cNvSpPr>
          <p:nvPr/>
        </p:nvSpPr>
        <p:spPr>
          <a:xfrm>
            <a:off x="5803883" y="3453166"/>
            <a:ext cx="3210623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model is also tested by the test data.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11E902-7081-AB1B-899D-76CC4748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3" y="2810703"/>
            <a:ext cx="5412060" cy="16987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DC793D-2910-CD5C-21A1-3A4E9BA97EB6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09CBF-AB27-725E-CA66-8F8134B98041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252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Model Evaluation:</a:t>
            </a:r>
          </a:p>
        </p:txBody>
      </p:sp>
      <p:sp>
        <p:nvSpPr>
          <p:cNvPr id="7" name="Google Shape;62;g5fab984687_2_0">
            <a:extLst>
              <a:ext uri="{FF2B5EF4-FFF2-40B4-BE49-F238E27FC236}">
                <a16:creationId xmlns:a16="http://schemas.microsoft.com/office/drawing/2014/main" id="{A147B13F-D0B0-6145-839F-D4C82D3A7153}"/>
              </a:ext>
            </a:extLst>
          </p:cNvPr>
          <p:cNvSpPr txBox="1">
            <a:spLocks/>
          </p:cNvSpPr>
          <p:nvPr/>
        </p:nvSpPr>
        <p:spPr>
          <a:xfrm>
            <a:off x="132397" y="1525325"/>
            <a:ext cx="3691813" cy="24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Overall Accuracy </a:t>
            </a:r>
            <a:r>
              <a:rPr lang="en-US" dirty="0"/>
              <a:t>1.000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b="1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Confusion Matrix: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[[  2   0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25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 0 128]]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3F30A-9AD3-05F1-5123-3679089F681C}"/>
              </a:ext>
            </a:extLst>
          </p:cNvPr>
          <p:cNvSpPr txBox="1"/>
          <p:nvPr/>
        </p:nvSpPr>
        <p:spPr>
          <a:xfrm>
            <a:off x="4383314" y="1563882"/>
            <a:ext cx="4310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Classification Report: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          precision    recall     f1-score   support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clay       1.00        1.00        1.00          2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sand      1.00        1.00        1.00         25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sandy clay   1.00        1.00        1.00        128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accuracy                                  1.00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macro avg       1.00      1.00      1.00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weighted avg       1.00     1.00     1.00      155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811D6-CBCB-FA68-DB4F-71095A6F79EC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1826E-E21B-95B9-0071-E53579292052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3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Model Performance Comparison - SVM:</a:t>
            </a:r>
          </a:p>
        </p:txBody>
      </p:sp>
      <p:sp>
        <p:nvSpPr>
          <p:cNvPr id="7" name="Google Shape;62;g5fab984687_2_0">
            <a:extLst>
              <a:ext uri="{FF2B5EF4-FFF2-40B4-BE49-F238E27FC236}">
                <a16:creationId xmlns:a16="http://schemas.microsoft.com/office/drawing/2014/main" id="{A147B13F-D0B0-6145-839F-D4C82D3A7153}"/>
              </a:ext>
            </a:extLst>
          </p:cNvPr>
          <p:cNvSpPr txBox="1">
            <a:spLocks/>
          </p:cNvSpPr>
          <p:nvPr/>
        </p:nvSpPr>
        <p:spPr>
          <a:xfrm>
            <a:off x="132397" y="1525325"/>
            <a:ext cx="3691813" cy="24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Accuracy: </a:t>
            </a:r>
            <a:r>
              <a:rPr lang="en-US" dirty="0"/>
              <a:t>0.987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Confusion Matrix: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[[  0   0   2]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25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 0 128]]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3F30A-9AD3-05F1-5123-3679089F681C}"/>
              </a:ext>
            </a:extLst>
          </p:cNvPr>
          <p:cNvSpPr txBox="1"/>
          <p:nvPr/>
        </p:nvSpPr>
        <p:spPr>
          <a:xfrm>
            <a:off x="4405086" y="1525325"/>
            <a:ext cx="4310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Classification Report: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                       </a:t>
            </a:r>
            <a:r>
              <a:rPr lang="en-US" dirty="0"/>
              <a:t>precision    recall  f1-score   support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clay              0.00      0.00      0.00         2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sand             1.00      1.00      1.00        25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sandy clay          0.98      1.00      0.99       128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accuracy                                      0.99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macro avg          0.66      0.67      0.66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weighted avg         0.97      0.99      0.98       155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6760E-7917-A610-0AE3-293EB4186C0D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61557-DD86-D690-5AC6-34089EC7AC70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0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614006-D2E9-31D1-7F3E-A26C1C892A99}"/>
              </a:ext>
            </a:extLst>
          </p:cNvPr>
          <p:cNvSpPr txBox="1"/>
          <p:nvPr/>
        </p:nvSpPr>
        <p:spPr>
          <a:xfrm>
            <a:off x="904970" y="2279362"/>
            <a:ext cx="7334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Disclaimer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content is curated from online/offline resources and used for educational purpose only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F94F29-1C6F-FC2E-1447-AEAB8763CD55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4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6" y="1061211"/>
            <a:ext cx="4555717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Model Performance Comparison – Decision Trees:</a:t>
            </a:r>
          </a:p>
        </p:txBody>
      </p:sp>
      <p:sp>
        <p:nvSpPr>
          <p:cNvPr id="7" name="Google Shape;62;g5fab984687_2_0">
            <a:extLst>
              <a:ext uri="{FF2B5EF4-FFF2-40B4-BE49-F238E27FC236}">
                <a16:creationId xmlns:a16="http://schemas.microsoft.com/office/drawing/2014/main" id="{A147B13F-D0B0-6145-839F-D4C82D3A7153}"/>
              </a:ext>
            </a:extLst>
          </p:cNvPr>
          <p:cNvSpPr txBox="1">
            <a:spLocks/>
          </p:cNvSpPr>
          <p:nvPr/>
        </p:nvSpPr>
        <p:spPr>
          <a:xfrm>
            <a:off x="132397" y="1525325"/>
            <a:ext cx="3691813" cy="272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Accuracy on the training subset: </a:t>
            </a:r>
            <a:r>
              <a:rPr lang="en-US" dirty="0"/>
              <a:t>0.993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b="1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Confusion Matrix: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[[  1   0   0   1]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25   0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 0 128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 0   0   0]]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3F30A-9AD3-05F1-5123-3679089F681C}"/>
              </a:ext>
            </a:extLst>
          </p:cNvPr>
          <p:cNvSpPr txBox="1"/>
          <p:nvPr/>
        </p:nvSpPr>
        <p:spPr>
          <a:xfrm>
            <a:off x="4419600" y="1563882"/>
            <a:ext cx="4310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Classification Report: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                precision  recall  f1-score   support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clay              1.00      0.50      0.67         2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sand             1.00     1.00      1.00        25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sandy clay          1.00      1.00      1.00       128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silty clay              0.00      0.00      0.00         0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accuracy                                       0.99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macro avg           0.75      0.62      0.67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weighted avg          1.00      0.99      1.00       155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9D70FF-E245-4CF7-70F2-312966D0BB05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0946B-4F5D-8EBE-C7D0-445DD18C3F03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8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8B6D3B9E-06BD-BF72-4418-CD55FF7CA63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 err="1"/>
              <a:t>Geovisualization</a:t>
            </a:r>
            <a:r>
              <a:rPr lang="en-US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9FF22-5ECA-2D45-7D3A-6FF10FA6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467" y="1148296"/>
            <a:ext cx="5506531" cy="3562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C5473-6807-952F-37F9-D4C862D0F36B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B25DC-8F38-F164-C1BF-3B975BA2A888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Scope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85737" y="1061211"/>
            <a:ext cx="4386264" cy="328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Utilize interpolation techniques like Kriging for estimating and visually mapping soil types across Germany.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Conduct temporal analysis of soil moisture using Long Short Term Memory (LSTM) Neural Networks.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Compare soil moisture data from two satellites to assess consistency and identify outliers.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Investigate outliers to understand their occurrence and potential implications.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Collect training sites from the field to enhance the accuracy of the algorithm.</a:t>
            </a:r>
          </a:p>
        </p:txBody>
      </p:sp>
      <p:pic>
        <p:nvPicPr>
          <p:cNvPr id="4" name="Picture 2" descr="Abstract background with futuristic elements">
            <a:extLst>
              <a:ext uri="{FF2B5EF4-FFF2-40B4-BE49-F238E27FC236}">
                <a16:creationId xmlns:a16="http://schemas.microsoft.com/office/drawing/2014/main" id="{2DFFDD78-8193-B6B6-8529-33E2B45B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80" y="1070342"/>
            <a:ext cx="4045195" cy="26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08082C-ADCF-15AC-70D9-76F336A47D4F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6B781-C92A-E2E1-7F07-3DB7155AB701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Video of the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1E926-44D9-C186-B0CA-CD0012A197B0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pic>
        <p:nvPicPr>
          <p:cNvPr id="3" name="Video Explanation">
            <a:hlinkClick r:id="" action="ppaction://media"/>
            <a:extLst>
              <a:ext uri="{FF2B5EF4-FFF2-40B4-BE49-F238E27FC236}">
                <a16:creationId xmlns:a16="http://schemas.microsoft.com/office/drawing/2014/main" id="{63E62D07-34B4-743D-74A5-5BD5544BA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199" y="989294"/>
            <a:ext cx="6480629" cy="3645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8E114-1BDB-21F5-F758-797423C37D23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5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Conclusion</a:t>
            </a:r>
            <a:endParaRPr lang="en-US" sz="1600" dirty="0">
              <a:solidFill>
                <a:srgbClr val="213163"/>
              </a:solidFill>
            </a:endParaRP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290286" y="986972"/>
            <a:ext cx="5065485" cy="403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Random Forest Classifier achieved 100% accuracy in classifying soil based on composition (clay, sand, and silt), outperforming Support Vector Machine (98.7%) and Decision Tree Classifier (99.3%).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Soil composition appears to be independent of soil moisture, suggesting potential benefits from irrigation techniques.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ML classifier aids in assessing unpredictable conditions and determining feature importance.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OpenStreetMap utilized for visualizing points and filtering inner boundary points effectively.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Classification results displayed in OpenStreetMap; HTML file used for legend display.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Dominant soil type in Germany identified as sandy clay based on classification results.</a:t>
            </a:r>
          </a:p>
        </p:txBody>
      </p:sp>
      <p:pic>
        <p:nvPicPr>
          <p:cNvPr id="3074" name="Picture 2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FDC453B0-C424-D95C-6012-33EEA3EB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73" y="1061211"/>
            <a:ext cx="3345950" cy="236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FD64C2-9C3F-CDD6-95B5-16A7C613155B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6698B-DA44-8865-C751-12BAEE600F8D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08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2956"/>
            <a:ext cx="8734745" cy="15465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3" action="ppaction://hlinkfile"/>
              </a:rPr>
              <a:t>Daniel R. Gambill, Wade A. Wall, Andrew J. Fulton, Heidi R. Howard,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3" action="ppaction://hlinkfile"/>
              </a:rPr>
              <a:t>‘Predicting USCS soil classification from soil property variables using Random Forest’, Journal of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  <a:hlinkClick r:id="rId3" action="ppaction://hlinkfile"/>
              </a:rPr>
              <a:t>Terramechanics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3" action="ppaction://hlinkfile"/>
              </a:rPr>
              <a:t>, Volume 65,2016, Pages 85-92, ISSN 0022-4898.</a:t>
            </a:r>
            <a:endParaRPr lang="en-US" sz="1400" dirty="0">
              <a:effectLst/>
              <a:latin typeface="+mn-lt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dirty="0">
              <a:latin typeface="+mn-lt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4"/>
              </a:rPr>
              <a:t>https://www.kaggle.com/code/sathyanarayanrao89/lstm-for-soil-moisture-prediction</a:t>
            </a:r>
            <a:endParaRPr lang="en-US" sz="1400" dirty="0">
              <a:effectLst/>
              <a:latin typeface="+mn-lt"/>
              <a:ea typeface="Times New Roman" panose="02020603050405020304" pitchFamily="18" charset="0"/>
            </a:endParaRPr>
          </a:p>
          <a:p>
            <a:pPr algn="l" rtl="0" fontAlgn="base">
              <a:spcAft>
                <a:spcPts val="800"/>
              </a:spcAft>
              <a:buClr>
                <a:srgbClr val="213163"/>
              </a:buClr>
            </a:pPr>
            <a:endParaRPr lang="en-US" b="0" i="0" dirty="0">
              <a:solidFill>
                <a:srgbClr val="0000FF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Reference</a:t>
            </a:r>
          </a:p>
        </p:txBody>
      </p:sp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C655BDE8-5C35-4D5D-12C3-A863EF966938}"/>
              </a:ext>
            </a:extLst>
          </p:cNvPr>
          <p:cNvSpPr txBox="1">
            <a:spLocks/>
          </p:cNvSpPr>
          <p:nvPr/>
        </p:nvSpPr>
        <p:spPr>
          <a:xfrm>
            <a:off x="134935" y="2599533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 err="1">
                <a:solidFill>
                  <a:srgbClr val="213163"/>
                </a:solidFill>
                <a:latin typeface="+mn-lt"/>
              </a:rPr>
              <a:t>Github</a:t>
            </a:r>
            <a:r>
              <a:rPr lang="en-US" sz="1600" b="1" dirty="0">
                <a:solidFill>
                  <a:srgbClr val="213163"/>
                </a:solidFill>
                <a:latin typeface="+mn-lt"/>
              </a:rPr>
              <a:t> Code Link: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0D23F-A8DC-5476-0F95-10DAE138B25F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669C0-399F-E137-37AC-3F2272B42378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96706-B064-961C-EEF7-B32963FDBDC4}"/>
              </a:ext>
            </a:extLst>
          </p:cNvPr>
          <p:cNvSpPr txBox="1"/>
          <p:nvPr/>
        </p:nvSpPr>
        <p:spPr>
          <a:xfrm>
            <a:off x="134935" y="3017818"/>
            <a:ext cx="8135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5D279-71F9-2F47-7807-28F59FA83FB9}"/>
              </a:ext>
            </a:extLst>
          </p:cNvPr>
          <p:cNvSpPr txBox="1"/>
          <p:nvPr/>
        </p:nvSpPr>
        <p:spPr>
          <a:xfrm>
            <a:off x="134935" y="4056881"/>
            <a:ext cx="813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6"/>
              </a:rPr>
              <a:t>https://github.com/laksysrishi/soil_classification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Google Shape;61;g5fab984687_2_0">
            <a:extLst>
              <a:ext uri="{FF2B5EF4-FFF2-40B4-BE49-F238E27FC236}">
                <a16:creationId xmlns:a16="http://schemas.microsoft.com/office/drawing/2014/main" id="{359A3C15-6976-6616-12AD-2130018B837D}"/>
              </a:ext>
            </a:extLst>
          </p:cNvPr>
          <p:cNvSpPr txBox="1">
            <a:spLocks/>
          </p:cNvSpPr>
          <p:nvPr/>
        </p:nvSpPr>
        <p:spPr>
          <a:xfrm>
            <a:off x="134934" y="3644500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 err="1">
                <a:solidFill>
                  <a:srgbClr val="213163"/>
                </a:solidFill>
                <a:latin typeface="+mn-lt"/>
              </a:rPr>
              <a:t>Github</a:t>
            </a:r>
            <a:r>
              <a:rPr lang="en-US" sz="1600" b="1" dirty="0">
                <a:solidFill>
                  <a:srgbClr val="213163"/>
                </a:solidFill>
                <a:latin typeface="+mn-lt"/>
              </a:rPr>
              <a:t> Output files:</a:t>
            </a:r>
          </a:p>
        </p:txBody>
      </p:sp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C053A-BF4F-D8DE-A60E-7B47F5D12BF1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26467" y="566209"/>
            <a:ext cx="444553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Project Outline</a:t>
            </a:r>
          </a:p>
        </p:txBody>
      </p:sp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26468" y="1054419"/>
            <a:ext cx="4594388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Proposed Solution 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Data Collection, Preprocessing, EDA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Model Development &amp; Algorithm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Future Scope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Video of the Project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D9D4F-48D5-4C01-1853-374A8E9EA7F6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34060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Soil classification crucial for crop planning, fertilizer selection, and irrigation management.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Variety of soil types based on texture with unique properties.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Soil texture data collected from satellite imagery for Germany.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Utilization of Random Forest classifier for dataset classification on the basis of soil texture by soil composition.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Performance assessment of Random Forest classifier.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Comparison with other classifiers: Support Vector Machines and Decision Trees.</a:t>
            </a: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Abstract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1491B4F-76EA-2FBD-5212-D1F3A263AC89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3736" indent="-173736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Farmers often face challenges in selecting suitable soil types for their crops.</a:t>
            </a:r>
          </a:p>
          <a:p>
            <a:pPr marL="173736" indent="-173736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Inaccurate soil information leads to wasteful resource usage like water, fertilizers, and pesticides.</a:t>
            </a:r>
          </a:p>
          <a:p>
            <a:pPr marL="173736" indent="-173736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Consequences include lower agricultural yields and increased environmental impact.</a:t>
            </a:r>
          </a:p>
          <a:p>
            <a:pPr marL="173736" indent="-173736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Poor soil management can result in erosion, nutrient depletion, and land quality degradation.</a:t>
            </a: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Problem Statement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F9A1DBE-82EB-154E-0F31-333A59684EE4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36215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Proposal: Develop a soil type classification system using machine learning.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Utilize soil data collected from remote sensing satellites.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Key variables include sand, silt, clay content, and moisture levels.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Aim to provide farmers with insights for crop selection, irrigation, and soil conservation.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Potential benefits: optimized resource allocation, increased crop yield, reduced environmental impact.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Overall goal: promote sustainable agriculture and improve rural livelihoods.</a:t>
            </a: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Proposed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9A1DBE-82EB-154E-0F31-333A59684EE4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pic>
        <p:nvPicPr>
          <p:cNvPr id="1026" name="Picture 2" descr="What Solutions are you providing to the world in 2020? - THE BUSINESS  PACKAGE">
            <a:extLst>
              <a:ext uri="{FF2B5EF4-FFF2-40B4-BE49-F238E27FC236}">
                <a16:creationId xmlns:a16="http://schemas.microsoft.com/office/drawing/2014/main" id="{D37F17B1-54F5-DAC1-2D7F-EBEFAB666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9" y="798286"/>
            <a:ext cx="4252036" cy="347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2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650925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3736" indent="-173736" algn="l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</a:rPr>
              <a:t>To classify the soil on the basis of USDA Taxonomy on Soil Texture using Random Forest Classifier.</a:t>
            </a:r>
          </a:p>
          <a:p>
            <a:pPr marL="173736" indent="-173736" algn="l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To identify the potential features which would be helpful in determining the class of soil texture.</a:t>
            </a:r>
          </a:p>
          <a:p>
            <a:pPr marL="173736" indent="-173736" algn="l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</a:rPr>
              <a:t>To compare the Random Forest classi</a:t>
            </a:r>
            <a:r>
              <a:rPr lang="en-US" dirty="0"/>
              <a:t>fier’s performance with Support Vector Machine and Decision Trees.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 marL="173736" indent="-173736" algn="l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To visualize the datapoints as a map.</a:t>
            </a:r>
            <a:endParaRPr lang="en-US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8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Objectives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E282A-3E67-A3D4-2B17-636CBCDA0EEF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Project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C00D-6E74-B3AB-680B-A4190F6AE004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D2FF4-3334-2C42-9C09-C3DCCB405663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186C-5097-7332-482C-74CF1B69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6" y="937943"/>
            <a:ext cx="7315447" cy="39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C7D143-7124-30E3-DC44-ECE55325B08F}"/>
              </a:ext>
            </a:extLst>
          </p:cNvPr>
          <p:cNvSpPr/>
          <p:nvPr/>
        </p:nvSpPr>
        <p:spPr>
          <a:xfrm>
            <a:off x="6655429" y="3617452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65BA4C-364F-8FEC-C7F9-58A0AAF5A8C5}"/>
              </a:ext>
            </a:extLst>
          </p:cNvPr>
          <p:cNvSpPr/>
          <p:nvPr/>
        </p:nvSpPr>
        <p:spPr>
          <a:xfrm>
            <a:off x="2215039" y="3619172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251DB2-10B5-4C68-AC02-8D726496EE41}"/>
              </a:ext>
            </a:extLst>
          </p:cNvPr>
          <p:cNvSpPr/>
          <p:nvPr/>
        </p:nvSpPr>
        <p:spPr>
          <a:xfrm>
            <a:off x="6655429" y="3082389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57AB21-00C3-D4D7-D4C6-B55A05232C6B}"/>
              </a:ext>
            </a:extLst>
          </p:cNvPr>
          <p:cNvSpPr/>
          <p:nvPr/>
        </p:nvSpPr>
        <p:spPr>
          <a:xfrm>
            <a:off x="2215039" y="3087359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4965A0-70D3-599E-E036-9FC8B7BBAFCD}"/>
              </a:ext>
            </a:extLst>
          </p:cNvPr>
          <p:cNvSpPr/>
          <p:nvPr/>
        </p:nvSpPr>
        <p:spPr>
          <a:xfrm>
            <a:off x="6655429" y="2544968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896C5A-18FD-275E-C556-480E485050B7}"/>
              </a:ext>
            </a:extLst>
          </p:cNvPr>
          <p:cNvSpPr/>
          <p:nvPr/>
        </p:nvSpPr>
        <p:spPr>
          <a:xfrm>
            <a:off x="2206633" y="2543697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88DA05-9CBD-C6CE-0F81-3A2FE41F601E}"/>
              </a:ext>
            </a:extLst>
          </p:cNvPr>
          <p:cNvSpPr/>
          <p:nvPr/>
        </p:nvSpPr>
        <p:spPr>
          <a:xfrm>
            <a:off x="6642091" y="2008145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DC5CF4-C014-EF6B-1C67-B4EC575D1BB2}"/>
              </a:ext>
            </a:extLst>
          </p:cNvPr>
          <p:cNvSpPr/>
          <p:nvPr/>
        </p:nvSpPr>
        <p:spPr>
          <a:xfrm>
            <a:off x="2206633" y="2012514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691116-199E-8BF7-02C2-588BC3F600BD}"/>
              </a:ext>
            </a:extLst>
          </p:cNvPr>
          <p:cNvSpPr/>
          <p:nvPr/>
        </p:nvSpPr>
        <p:spPr>
          <a:xfrm>
            <a:off x="6642091" y="1476962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D39EBB-EB1A-2D7E-4C46-3D94AFB35FC9}"/>
              </a:ext>
            </a:extLst>
          </p:cNvPr>
          <p:cNvSpPr/>
          <p:nvPr/>
        </p:nvSpPr>
        <p:spPr>
          <a:xfrm>
            <a:off x="2206633" y="1476962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1500"/>
            <a:ext cx="4448791" cy="43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Dataset Description: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4B868C-2AF9-F585-77E9-29274260F9AA}"/>
              </a:ext>
            </a:extLst>
          </p:cNvPr>
          <p:cNvSpPr/>
          <p:nvPr/>
        </p:nvSpPr>
        <p:spPr>
          <a:xfrm>
            <a:off x="2257422" y="1510542"/>
            <a:ext cx="4629151" cy="430445"/>
          </a:xfrm>
          <a:prstGeom prst="roundRect">
            <a:avLst/>
          </a:prstGeom>
          <a:solidFill>
            <a:srgbClr val="FFD9A7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1" dirty="0">
                <a:solidFill>
                  <a:schemeClr val="tx1"/>
                </a:solidFill>
                <a:latin typeface="IBM Plex Sans"/>
              </a:rPr>
              <a:t>The dataset contains remote sensing observations of soil characteristics.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28494F-27E6-4E1D-2C6B-D5FF26A74F0B}"/>
              </a:ext>
            </a:extLst>
          </p:cNvPr>
          <p:cNvSpPr/>
          <p:nvPr/>
        </p:nvSpPr>
        <p:spPr>
          <a:xfrm>
            <a:off x="2257422" y="2046094"/>
            <a:ext cx="4629151" cy="430445"/>
          </a:xfrm>
          <a:prstGeom prst="roundRect">
            <a:avLst/>
          </a:prstGeom>
          <a:solidFill>
            <a:srgbClr val="FFC98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1" dirty="0">
                <a:solidFill>
                  <a:schemeClr val="tx1"/>
                </a:solidFill>
                <a:latin typeface="IBM Plex Sans"/>
              </a:rPr>
              <a:t>Size of dataset is 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321584 (321584 datapoints)</a:t>
            </a:r>
            <a:endParaRPr lang="en-US" sz="1400" spc="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84F291-DF55-3FC4-67BF-751D5CC3D0E0}"/>
              </a:ext>
            </a:extLst>
          </p:cNvPr>
          <p:cNvSpPr/>
          <p:nvPr/>
        </p:nvSpPr>
        <p:spPr>
          <a:xfrm>
            <a:off x="2257422" y="2581647"/>
            <a:ext cx="4629151" cy="430445"/>
          </a:xfrm>
          <a:prstGeom prst="roundRect">
            <a:avLst/>
          </a:prstGeom>
          <a:solidFill>
            <a:srgbClr val="FFC679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1" dirty="0">
                <a:solidFill>
                  <a:schemeClr val="tx1"/>
                </a:solidFill>
                <a:latin typeface="IBM Plex Sans"/>
              </a:rPr>
              <a:t>Features are: latitude, longitude,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sm_aux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sm_tgt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sand_content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silt_content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clay_content</a:t>
            </a:r>
            <a:endParaRPr lang="en-US" sz="1400" spc="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2877CA-7E27-37C5-52C6-7F2963454E3E}"/>
              </a:ext>
            </a:extLst>
          </p:cNvPr>
          <p:cNvSpPr/>
          <p:nvPr/>
        </p:nvSpPr>
        <p:spPr>
          <a:xfrm>
            <a:off x="2257422" y="3117199"/>
            <a:ext cx="4629151" cy="430445"/>
          </a:xfrm>
          <a:prstGeom prst="roundRect">
            <a:avLst/>
          </a:prstGeom>
          <a:solidFill>
            <a:srgbClr val="FFC475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1" dirty="0">
                <a:solidFill>
                  <a:schemeClr val="tx1"/>
                </a:solidFill>
                <a:latin typeface="IBM Plex Sans"/>
              </a:rPr>
              <a:t>Location: Germany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72808D-3355-47E9-2250-ACD829ED9259}"/>
              </a:ext>
            </a:extLst>
          </p:cNvPr>
          <p:cNvSpPr/>
          <p:nvPr/>
        </p:nvSpPr>
        <p:spPr>
          <a:xfrm>
            <a:off x="2257422" y="3652752"/>
            <a:ext cx="4629151" cy="430445"/>
          </a:xfrm>
          <a:prstGeom prst="roundRect">
            <a:avLst/>
          </a:prstGeom>
          <a:solidFill>
            <a:srgbClr val="FFB757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1" dirty="0">
                <a:solidFill>
                  <a:schemeClr val="tx1"/>
                </a:solidFill>
                <a:latin typeface="IBM Plex Sans"/>
              </a:rPr>
              <a:t>Taken from Kaggle website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71AD73-705D-6316-0DF0-AEECD3BCEE8A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87427-5A50-C39E-4239-6A5542FC3ED0}"/>
              </a:ext>
            </a:extLst>
          </p:cNvPr>
          <p:cNvSpPr txBox="1"/>
          <p:nvPr/>
        </p:nvSpPr>
        <p:spPr>
          <a:xfrm>
            <a:off x="551543" y="4495286"/>
            <a:ext cx="8679543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Dataset link - 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3"/>
              </a:rPr>
              <a:t>https://www.kaggle.com/code/sathyanarayanrao89/lstm-for-soil-moisture-prediction</a:t>
            </a:r>
            <a:endParaRPr lang="en-US" sz="1400" dirty="0">
              <a:effectLst/>
              <a:latin typeface="+mn-lt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C7F05-D735-2DCF-02FE-ADCA69BD29E7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818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</TotalTime>
  <Words>2279</Words>
  <Application>Microsoft Office PowerPoint</Application>
  <PresentationFormat>On-screen Show (16:9)</PresentationFormat>
  <Paragraphs>289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IBM Plex Sans</vt:lpstr>
      <vt:lpstr>Times New Roman</vt:lpstr>
      <vt:lpstr>Simple Light</vt:lpstr>
      <vt:lpstr>PowerPoint Presentation</vt:lpstr>
      <vt:lpstr>PowerPoint Presentation</vt:lpstr>
      <vt:lpstr>Project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Rishi Ganesh</cp:lastModifiedBy>
  <cp:revision>178</cp:revision>
  <dcterms:modified xsi:type="dcterms:W3CDTF">2024-04-11T12:41:21Z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